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276943-BF0D-4CC3-A2DC-707ABFEFD4C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76943-BF0D-4CC3-A2DC-707ABFEFD4C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76943-BF0D-4CC3-A2DC-707ABFEFD4C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76943-BF0D-4CC3-A2DC-707ABFEFD4C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276943-BF0D-4CC3-A2DC-707ABFEFD4C2}" type="datetimeFigureOut">
              <a:rPr lang="en-US" smtClean="0"/>
              <a:pPr/>
              <a:t>4/19/2024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276943-BF0D-4CC3-A2DC-707ABFEFD4C2}"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276943-BF0D-4CC3-A2DC-707ABFEFD4C2}" type="datetimeFigureOut">
              <a:rPr lang="en-US" smtClean="0"/>
              <a:pPr/>
              <a:t>4/19/2024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276943-BF0D-4CC3-A2DC-707ABFEFD4C2}" type="datetimeFigureOut">
              <a:rPr lang="en-US" smtClean="0"/>
              <a:pPr/>
              <a:t>4/19/2024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276943-BF0D-4CC3-A2DC-707ABFEFD4C2}" type="datetimeFigureOut">
              <a:rPr lang="en-US" smtClean="0"/>
              <a:pPr/>
              <a:t>4/19/2024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276943-BF0D-4CC3-A2DC-707ABFEFD4C2}"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276943-BF0D-4CC3-A2DC-707ABFEFD4C2}" type="datetimeFigureOut">
              <a:rPr lang="en-US" smtClean="0"/>
              <a:pPr/>
              <a:t>4/19/2024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0E80A-5D90-4D32-B48E-3E82520EDA1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276943-BF0D-4CC3-A2DC-707ABFEFD4C2}" type="datetimeFigureOut">
              <a:rPr lang="en-US" smtClean="0"/>
              <a:pPr/>
              <a:t>4/19/2024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D0E80A-5D90-4D32-B48E-3E82520EDA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229600" cy="6019800"/>
          </a:xfrm>
        </p:spPr>
        <p:style>
          <a:lnRef idx="1">
            <a:schemeClr val="accent4"/>
          </a:lnRef>
          <a:fillRef idx="2">
            <a:schemeClr val="accent4"/>
          </a:fillRef>
          <a:effectRef idx="1">
            <a:schemeClr val="accent4"/>
          </a:effectRef>
          <a:fontRef idx="minor">
            <a:schemeClr val="dk1"/>
          </a:fontRef>
        </p:style>
        <p:txBody>
          <a:bodyPr/>
          <a:lstStyle/>
          <a:p>
            <a:r>
              <a:rPr lang="en-US" sz="4000" b="1" dirty="0" smtClean="0">
                <a:solidFill>
                  <a:srgbClr val="FF0000"/>
                </a:solidFill>
              </a:rPr>
              <a:t>MOTIVATION</a:t>
            </a:r>
          </a:p>
          <a:p>
            <a:pPr algn="l">
              <a:buFont typeface="Wingdings" pitchFamily="2" charset="2"/>
              <a:buChar char="Ø"/>
            </a:pPr>
            <a:r>
              <a:rPr lang="en-US" dirty="0" smtClean="0">
                <a:solidFill>
                  <a:schemeClr val="tx1"/>
                </a:solidFill>
              </a:rPr>
              <a:t>Meaning  and Definition </a:t>
            </a:r>
          </a:p>
          <a:p>
            <a:pPr algn="l">
              <a:buFont typeface="Wingdings" pitchFamily="2" charset="2"/>
              <a:buChar char="Ø"/>
            </a:pPr>
            <a:r>
              <a:rPr lang="en-US" dirty="0" smtClean="0">
                <a:solidFill>
                  <a:schemeClr val="tx1"/>
                </a:solidFill>
              </a:rPr>
              <a:t>Importance of Motivation </a:t>
            </a:r>
          </a:p>
          <a:p>
            <a:pPr algn="l">
              <a:buFont typeface="Wingdings" pitchFamily="2" charset="2"/>
              <a:buChar char="Ø"/>
            </a:pPr>
            <a:r>
              <a:rPr lang="en-US" dirty="0" smtClean="0">
                <a:solidFill>
                  <a:schemeClr val="tx1"/>
                </a:solidFill>
              </a:rPr>
              <a:t>Theories of Motivation </a:t>
            </a:r>
            <a:endParaRPr lang="en-US" dirty="0" smtClean="0">
              <a:solidFill>
                <a:schemeClr val="tx1"/>
              </a:solidFill>
            </a:endParaRPr>
          </a:p>
          <a:p>
            <a:pPr algn="l">
              <a:buFont typeface="Wingdings" pitchFamily="2" charset="2"/>
              <a:buChar char="Ø"/>
            </a:pPr>
            <a:endParaRPr lang="en-US" dirty="0" smtClean="0">
              <a:solidFill>
                <a:schemeClr val="tx1"/>
              </a:solidFill>
            </a:endParaRPr>
          </a:p>
          <a:p>
            <a:pPr algn="l"/>
            <a:r>
              <a:rPr lang="en-US" b="1" dirty="0" smtClean="0">
                <a:solidFill>
                  <a:schemeClr val="tx1"/>
                </a:solidFill>
              </a:rPr>
              <a:t>Prepared by</a:t>
            </a:r>
          </a:p>
          <a:p>
            <a:pPr algn="l">
              <a:spcBef>
                <a:spcPts val="0"/>
              </a:spcBef>
            </a:pPr>
            <a:r>
              <a:rPr lang="en-US" sz="2800" dirty="0" smtClean="0">
                <a:solidFill>
                  <a:schemeClr val="tx1"/>
                </a:solidFill>
                <a:latin typeface="Times New Roman" pitchFamily="18" charset="0"/>
                <a:cs typeface="Times New Roman" pitchFamily="18" charset="0"/>
              </a:rPr>
              <a:t>Dr. S. </a:t>
            </a:r>
            <a:r>
              <a:rPr lang="en-US" sz="2800" dirty="0" err="1" smtClean="0">
                <a:solidFill>
                  <a:schemeClr val="tx1"/>
                </a:solidFill>
                <a:latin typeface="Times New Roman" pitchFamily="18" charset="0"/>
                <a:cs typeface="Times New Roman" pitchFamily="18" charset="0"/>
              </a:rPr>
              <a:t>Gunakar</a:t>
            </a:r>
            <a:endParaRPr lang="en-US" sz="2800" dirty="0" smtClean="0">
              <a:solidFill>
                <a:schemeClr val="tx1"/>
              </a:solidFill>
              <a:latin typeface="Times New Roman" pitchFamily="18" charset="0"/>
              <a:cs typeface="Times New Roman" pitchFamily="18" charset="0"/>
            </a:endParaRPr>
          </a:p>
          <a:p>
            <a:pPr algn="l">
              <a:spcBef>
                <a:spcPts val="0"/>
              </a:spcBef>
            </a:pPr>
            <a:r>
              <a:rPr lang="en-US" sz="2800" dirty="0" smtClean="0">
                <a:solidFill>
                  <a:schemeClr val="tx1"/>
                </a:solidFill>
                <a:latin typeface="Times New Roman" pitchFamily="18" charset="0"/>
                <a:cs typeface="Times New Roman" pitchFamily="18" charset="0"/>
              </a:rPr>
              <a:t>Dept. of Commerce</a:t>
            </a:r>
          </a:p>
          <a:p>
            <a:pPr algn="l">
              <a:spcBef>
                <a:spcPts val="0"/>
              </a:spcBef>
            </a:pPr>
            <a:r>
              <a:rPr lang="en-US" sz="2800" dirty="0" err="1" smtClean="0">
                <a:solidFill>
                  <a:schemeClr val="tx1"/>
                </a:solidFill>
                <a:latin typeface="Times New Roman" pitchFamily="18" charset="0"/>
                <a:cs typeface="Times New Roman" pitchFamily="18" charset="0"/>
              </a:rPr>
              <a:t>Pompei</a:t>
            </a:r>
            <a:r>
              <a:rPr lang="en-US" sz="2800" dirty="0" smtClean="0">
                <a:solidFill>
                  <a:schemeClr val="tx1"/>
                </a:solidFill>
                <a:latin typeface="Times New Roman" pitchFamily="18" charset="0"/>
                <a:cs typeface="Times New Roman" pitchFamily="18" charset="0"/>
              </a:rPr>
              <a:t> College, </a:t>
            </a:r>
            <a:r>
              <a:rPr lang="en-US" sz="2800" dirty="0" err="1" smtClean="0">
                <a:solidFill>
                  <a:schemeClr val="tx1"/>
                </a:solidFill>
                <a:latin typeface="Times New Roman" pitchFamily="18" charset="0"/>
                <a:cs typeface="Times New Roman" pitchFamily="18" charset="0"/>
              </a:rPr>
              <a:t>Aikala</a:t>
            </a:r>
            <a:endParaRPr lang="en-US" sz="2800" dirty="0">
              <a:solidFill>
                <a:schemeClr val="tx1"/>
              </a:solidFill>
              <a:latin typeface="Times New Roman" pitchFamily="18" charset="0"/>
              <a:cs typeface="Times New Roman" pitchFamily="18" charset="0"/>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172200"/>
          </a:xfrm>
        </p:spPr>
        <p:txBody>
          <a:bodyPr>
            <a:normAutofit/>
          </a:bodyPr>
          <a:lstStyle/>
          <a:p>
            <a:pPr>
              <a:buFont typeface="Wingdings" pitchFamily="2" charset="2"/>
              <a:buChar char="§"/>
            </a:pPr>
            <a:r>
              <a:rPr lang="en-US" b="1" dirty="0">
                <a:solidFill>
                  <a:srgbClr val="FF0000"/>
                </a:solidFill>
                <a:latin typeface="Times New Roman" pitchFamily="18" charset="0"/>
                <a:cs typeface="Times New Roman" pitchFamily="18" charset="0"/>
              </a:rPr>
              <a:t>Facilitates change:</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High motivation helps to reduce resistance to change. Properly motivated employees accept and implement the changes in the organization.</a:t>
            </a:r>
          </a:p>
          <a:p>
            <a:pPr>
              <a:buFont typeface="Wingdings" pitchFamily="2" charset="2"/>
              <a:buChar char="§"/>
            </a:pPr>
            <a:endParaRPr lang="en-US" dirty="0">
              <a:latin typeface="Times New Roman" pitchFamily="18" charset="0"/>
              <a:cs typeface="Times New Roman" pitchFamily="18" charset="0"/>
            </a:endParaRPr>
          </a:p>
          <a:p>
            <a:pPr>
              <a:buFont typeface="Wingdings" pitchFamily="2" charset="2"/>
              <a:buChar char="§"/>
            </a:pPr>
            <a:r>
              <a:rPr lang="en-US" b="1" dirty="0" smtClean="0">
                <a:solidFill>
                  <a:srgbClr val="FF0000"/>
                </a:solidFill>
                <a:latin typeface="Times New Roman" pitchFamily="18" charset="0"/>
                <a:cs typeface="Times New Roman" pitchFamily="18" charset="0"/>
              </a:rPr>
              <a:t>Motivation </a:t>
            </a:r>
            <a:r>
              <a:rPr lang="en-US" b="1" dirty="0">
                <a:solidFill>
                  <a:srgbClr val="FF0000"/>
                </a:solidFill>
                <a:latin typeface="Times New Roman" pitchFamily="18" charset="0"/>
                <a:cs typeface="Times New Roman" pitchFamily="18" charset="0"/>
              </a:rPr>
              <a:t>reduces complaints and grievances</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buFont typeface="Wingdings" pitchFamily="2" charset="2"/>
              <a:buChar char="§"/>
            </a:pPr>
            <a:r>
              <a:rPr lang="en-US" b="1" dirty="0">
                <a:solidFill>
                  <a:srgbClr val="C00000"/>
                </a:solidFill>
                <a:latin typeface="Times New Roman" pitchFamily="18" charset="0"/>
                <a:cs typeface="Times New Roman" pitchFamily="18" charset="0"/>
              </a:rPr>
              <a:t> </a:t>
            </a:r>
            <a:r>
              <a:rPr lang="en-US" b="1" dirty="0" smtClean="0">
                <a:solidFill>
                  <a:srgbClr val="C00000"/>
                </a:solidFill>
                <a:latin typeface="Times New Roman" pitchFamily="18" charset="0"/>
                <a:cs typeface="Times New Roman" pitchFamily="18" charset="0"/>
              </a:rPr>
              <a:t>Motivation </a:t>
            </a:r>
            <a:r>
              <a:rPr lang="en-US" b="1" dirty="0">
                <a:solidFill>
                  <a:srgbClr val="C00000"/>
                </a:solidFill>
                <a:latin typeface="Times New Roman" pitchFamily="18" charset="0"/>
                <a:cs typeface="Times New Roman" pitchFamily="18" charset="0"/>
              </a:rPr>
              <a:t>improves organizational image.</a:t>
            </a:r>
            <a:endParaRPr lang="en-US" dirty="0">
              <a:solidFill>
                <a:srgbClr val="C00000"/>
              </a:solidFill>
              <a:latin typeface="Times New Roman" pitchFamily="18" charset="0"/>
              <a:cs typeface="Times New Roman" pitchFamily="18" charset="0"/>
            </a:endParaRPr>
          </a:p>
          <a:p>
            <a:pPr>
              <a:buFont typeface="Wingdings" pitchFamily="2" charset="2"/>
              <a:buChar char="§"/>
            </a:pPr>
            <a:r>
              <a:rPr lang="en-US" b="1">
                <a:latin typeface="Times New Roman" pitchFamily="18" charset="0"/>
                <a:cs typeface="Times New Roman" pitchFamily="18" charset="0"/>
              </a:rPr>
              <a:t> </a:t>
            </a:r>
            <a:r>
              <a:rPr lang="en-US" b="1" smtClean="0">
                <a:solidFill>
                  <a:srgbClr val="FF0000"/>
                </a:solidFill>
                <a:latin typeface="Times New Roman" pitchFamily="18" charset="0"/>
                <a:cs typeface="Times New Roman" pitchFamily="18" charset="0"/>
              </a:rPr>
              <a:t>Motivation </a:t>
            </a:r>
            <a:r>
              <a:rPr lang="en-US" b="1" dirty="0">
                <a:solidFill>
                  <a:srgbClr val="FF0000"/>
                </a:solidFill>
                <a:latin typeface="Times New Roman" pitchFamily="18" charset="0"/>
                <a:cs typeface="Times New Roman" pitchFamily="18" charset="0"/>
              </a:rPr>
              <a:t>contributes for organizational effectiveness.</a:t>
            </a:r>
            <a:endParaRPr lang="en-US" dirty="0">
              <a:solidFill>
                <a:srgbClr val="FF0000"/>
              </a:solidFill>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382000" cy="6477000"/>
          </a:xfrm>
        </p:spPr>
        <p:txBody>
          <a:bodyPr>
            <a:normAutofit/>
          </a:bodyPr>
          <a:lstStyle/>
          <a:p>
            <a:pPr>
              <a:buNone/>
            </a:pPr>
            <a:r>
              <a:rPr lang="en-US" b="1" dirty="0" smtClean="0">
                <a:solidFill>
                  <a:srgbClr val="FF0000"/>
                </a:solidFill>
                <a:latin typeface="Times New Roman" pitchFamily="18" charset="0"/>
                <a:cs typeface="Times New Roman" pitchFamily="18" charset="0"/>
              </a:rPr>
              <a:t>Introduction</a:t>
            </a:r>
          </a:p>
          <a:p>
            <a:pPr algn="just">
              <a:buFont typeface="Wingdings" pitchFamily="2" charset="2"/>
              <a:buChar char="§"/>
            </a:pPr>
            <a:r>
              <a:rPr lang="en-US" dirty="0" smtClean="0"/>
              <a:t> </a:t>
            </a:r>
            <a:r>
              <a:rPr lang="en-US" dirty="0" smtClean="0">
                <a:latin typeface="Times New Roman" pitchFamily="18" charset="0"/>
                <a:cs typeface="Times New Roman" pitchFamily="18" charset="0"/>
              </a:rPr>
              <a:t>All </a:t>
            </a:r>
            <a:r>
              <a:rPr lang="en-US" dirty="0">
                <a:latin typeface="Times New Roman" pitchFamily="18" charset="0"/>
                <a:cs typeface="Times New Roman" pitchFamily="18" charset="0"/>
              </a:rPr>
              <a:t>employees do not perform their work with equal efficiency</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Difference is due to </a:t>
            </a:r>
            <a:r>
              <a:rPr lang="en-US" dirty="0">
                <a:latin typeface="Times New Roman" pitchFamily="18" charset="0"/>
                <a:cs typeface="Times New Roman" pitchFamily="18" charset="0"/>
              </a:rPr>
              <a:t>differences in their abilities or in their urge or willingness to perform as best as possible</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Given the ability and skill, it is the motive of employees which determines whether they will be more or less efficient</a:t>
            </a:r>
            <a:r>
              <a:rPr lang="en-US" dirty="0" smtClean="0">
                <a:latin typeface="Times New Roman" pitchFamily="18" charset="0"/>
                <a:cs typeface="Times New Roman" pitchFamily="18" charset="0"/>
              </a:rPr>
              <a:t>.</a:t>
            </a:r>
          </a:p>
          <a:p>
            <a:pPr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Employee motivation </a:t>
            </a:r>
            <a:r>
              <a:rPr lang="en-US" dirty="0" smtClean="0">
                <a:latin typeface="Times New Roman" pitchFamily="18" charset="0"/>
                <a:cs typeface="Times New Roman" pitchFamily="18" charset="0"/>
              </a:rPr>
              <a:t>is </a:t>
            </a:r>
            <a:r>
              <a:rPr lang="en-US" dirty="0">
                <a:latin typeface="Times New Roman" pitchFamily="18" charset="0"/>
                <a:cs typeface="Times New Roman" pitchFamily="18" charset="0"/>
              </a:rPr>
              <a:t>an important function of management. </a:t>
            </a:r>
          </a:p>
          <a:p>
            <a:pPr algn="just"/>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sz="12800" b="1" dirty="0">
                <a:solidFill>
                  <a:srgbClr val="FF0000"/>
                </a:solidFill>
                <a:latin typeface="Times New Roman" pitchFamily="18" charset="0"/>
                <a:cs typeface="Times New Roman" pitchFamily="18" charset="0"/>
              </a:rPr>
              <a:t>Meaning and Definition :</a:t>
            </a:r>
            <a:endParaRPr lang="en-US" sz="12800" dirty="0">
              <a:solidFill>
                <a:srgbClr val="FF0000"/>
              </a:solidFill>
              <a:latin typeface="Times New Roman" pitchFamily="18" charset="0"/>
              <a:cs typeface="Times New Roman" pitchFamily="18" charset="0"/>
            </a:endParaRPr>
          </a:p>
          <a:p>
            <a:pPr>
              <a:buFont typeface="Wingdings" pitchFamily="2" charset="2"/>
              <a:buChar char="§"/>
            </a:pPr>
            <a:r>
              <a:rPr lang="en-US" sz="6700" dirty="0">
                <a:solidFill>
                  <a:srgbClr val="FF0000"/>
                </a:solidFill>
                <a:latin typeface="Times New Roman" pitchFamily="18" charset="0"/>
                <a:cs typeface="Times New Roman" pitchFamily="18" charset="0"/>
              </a:rPr>
              <a:t> </a:t>
            </a:r>
            <a:r>
              <a:rPr lang="en-US" sz="11200" dirty="0" smtClean="0">
                <a:latin typeface="Times New Roman" pitchFamily="18" charset="0"/>
                <a:cs typeface="Times New Roman" pitchFamily="18" charset="0"/>
              </a:rPr>
              <a:t>The derived </a:t>
            </a:r>
            <a:r>
              <a:rPr lang="en-US" sz="11200" dirty="0">
                <a:latin typeface="Times New Roman" pitchFamily="18" charset="0"/>
                <a:cs typeface="Times New Roman" pitchFamily="18" charset="0"/>
              </a:rPr>
              <a:t>from the word </a:t>
            </a:r>
            <a:r>
              <a:rPr lang="en-US" sz="11200" dirty="0">
                <a:solidFill>
                  <a:srgbClr val="FF0000"/>
                </a:solidFill>
                <a:latin typeface="Times New Roman" pitchFamily="18" charset="0"/>
                <a:cs typeface="Times New Roman" pitchFamily="18" charset="0"/>
              </a:rPr>
              <a:t>‘motive’. </a:t>
            </a:r>
            <a:endParaRPr lang="en-US" sz="11200" dirty="0" smtClean="0">
              <a:solidFill>
                <a:srgbClr val="FF0000"/>
              </a:solidFill>
              <a:latin typeface="Times New Roman" pitchFamily="18" charset="0"/>
              <a:cs typeface="Times New Roman" pitchFamily="18" charset="0"/>
            </a:endParaRPr>
          </a:p>
          <a:p>
            <a:pPr algn="just">
              <a:buFont typeface="Wingdings" pitchFamily="2" charset="2"/>
              <a:buChar char="§"/>
            </a:pPr>
            <a:r>
              <a:rPr lang="en-US" sz="12800" dirty="0" smtClean="0">
                <a:solidFill>
                  <a:srgbClr val="7030A0"/>
                </a:solidFill>
                <a:latin typeface="Times New Roman" pitchFamily="18" charset="0"/>
                <a:cs typeface="Times New Roman" pitchFamily="18" charset="0"/>
              </a:rPr>
              <a:t>Motive </a:t>
            </a:r>
            <a:r>
              <a:rPr lang="en-US" sz="12800" dirty="0">
                <a:solidFill>
                  <a:srgbClr val="7030A0"/>
                </a:solidFill>
                <a:latin typeface="Times New Roman" pitchFamily="18" charset="0"/>
                <a:cs typeface="Times New Roman" pitchFamily="18" charset="0"/>
              </a:rPr>
              <a:t>is anything that initiates or sustains activity. </a:t>
            </a:r>
            <a:endParaRPr lang="en-US" sz="12800" dirty="0" smtClean="0">
              <a:solidFill>
                <a:srgbClr val="7030A0"/>
              </a:solidFill>
              <a:latin typeface="Times New Roman" pitchFamily="18" charset="0"/>
              <a:cs typeface="Times New Roman" pitchFamily="18" charset="0"/>
            </a:endParaRPr>
          </a:p>
          <a:p>
            <a:pPr algn="just">
              <a:buFont typeface="Wingdings" pitchFamily="2" charset="2"/>
              <a:buChar char="§"/>
            </a:pPr>
            <a:r>
              <a:rPr lang="en-US" sz="12800" dirty="0" smtClean="0">
                <a:solidFill>
                  <a:srgbClr val="7030A0"/>
                </a:solidFill>
                <a:latin typeface="Times New Roman" pitchFamily="18" charset="0"/>
                <a:cs typeface="Times New Roman" pitchFamily="18" charset="0"/>
              </a:rPr>
              <a:t>It </a:t>
            </a:r>
            <a:r>
              <a:rPr lang="en-US" sz="12800" dirty="0">
                <a:solidFill>
                  <a:srgbClr val="7030A0"/>
                </a:solidFill>
                <a:latin typeface="Times New Roman" pitchFamily="18" charset="0"/>
                <a:cs typeface="Times New Roman" pitchFamily="18" charset="0"/>
              </a:rPr>
              <a:t>is an inner state that </a:t>
            </a:r>
            <a:r>
              <a:rPr lang="en-US" sz="12800" dirty="0" smtClean="0">
                <a:solidFill>
                  <a:srgbClr val="7030A0"/>
                </a:solidFill>
                <a:latin typeface="Times New Roman" pitchFamily="18" charset="0"/>
                <a:cs typeface="Times New Roman" pitchFamily="18" charset="0"/>
              </a:rPr>
              <a:t>energizes, </a:t>
            </a:r>
            <a:r>
              <a:rPr lang="en-US" sz="12800" dirty="0">
                <a:solidFill>
                  <a:srgbClr val="7030A0"/>
                </a:solidFill>
                <a:latin typeface="Times New Roman" pitchFamily="18" charset="0"/>
                <a:cs typeface="Times New Roman" pitchFamily="18" charset="0"/>
              </a:rPr>
              <a:t>activates or moves and that directs or channels </a:t>
            </a:r>
            <a:r>
              <a:rPr lang="en-US" sz="12800" dirty="0" err="1">
                <a:solidFill>
                  <a:srgbClr val="7030A0"/>
                </a:solidFill>
                <a:latin typeface="Times New Roman" pitchFamily="18" charset="0"/>
                <a:cs typeface="Times New Roman" pitchFamily="18" charset="0"/>
              </a:rPr>
              <a:t>behaviour</a:t>
            </a:r>
            <a:r>
              <a:rPr lang="en-US" sz="12800" dirty="0">
                <a:solidFill>
                  <a:srgbClr val="7030A0"/>
                </a:solidFill>
                <a:latin typeface="Times New Roman" pitchFamily="18" charset="0"/>
                <a:cs typeface="Times New Roman" pitchFamily="18" charset="0"/>
              </a:rPr>
              <a:t> towards goals. </a:t>
            </a:r>
            <a:endParaRPr lang="en-US" sz="12800" dirty="0" smtClean="0">
              <a:solidFill>
                <a:srgbClr val="7030A0"/>
              </a:solidFill>
              <a:latin typeface="Times New Roman" pitchFamily="18" charset="0"/>
              <a:cs typeface="Times New Roman" pitchFamily="18" charset="0"/>
            </a:endParaRPr>
          </a:p>
          <a:p>
            <a:pPr algn="just">
              <a:buFont typeface="Wingdings" pitchFamily="2" charset="2"/>
              <a:buChar char="§"/>
            </a:pPr>
            <a:r>
              <a:rPr lang="en-US" sz="12800" dirty="0" smtClean="0">
                <a:solidFill>
                  <a:srgbClr val="7030A0"/>
                </a:solidFill>
                <a:latin typeface="Times New Roman" pitchFamily="18" charset="0"/>
                <a:cs typeface="Times New Roman" pitchFamily="18" charset="0"/>
              </a:rPr>
              <a:t>Motive </a:t>
            </a:r>
            <a:r>
              <a:rPr lang="en-US" sz="12800" dirty="0">
                <a:solidFill>
                  <a:srgbClr val="7030A0"/>
                </a:solidFill>
                <a:latin typeface="Times New Roman" pitchFamily="18" charset="0"/>
                <a:cs typeface="Times New Roman" pitchFamily="18" charset="0"/>
              </a:rPr>
              <a:t>is a psychological force within an individual, that sets him in motion.</a:t>
            </a:r>
          </a:p>
          <a:p>
            <a:pPr algn="just">
              <a:buNone/>
            </a:pPr>
            <a:r>
              <a:rPr lang="en-US" sz="12800" dirty="0">
                <a:latin typeface="Times New Roman" pitchFamily="18" charset="0"/>
                <a:cs typeface="Times New Roman" pitchFamily="18" charset="0"/>
              </a:rPr>
              <a:t> 	</a:t>
            </a:r>
            <a:r>
              <a:rPr lang="en-US" sz="12800" dirty="0">
                <a:solidFill>
                  <a:srgbClr val="00B0F0"/>
                </a:solidFill>
                <a:latin typeface="Times New Roman" pitchFamily="18" charset="0"/>
                <a:cs typeface="Times New Roman" pitchFamily="18" charset="0"/>
              </a:rPr>
              <a:t>Motivation is the process of steering a person’s inner drives and actions towards certain goals and committing his energies to achieve these goals.</a:t>
            </a:r>
          </a:p>
          <a:p>
            <a:pPr algn="just">
              <a:buNone/>
            </a:pPr>
            <a:r>
              <a:rPr lang="en-US" sz="12800" b="1" dirty="0">
                <a:solidFill>
                  <a:srgbClr val="00B0F0"/>
                </a:solidFill>
                <a:latin typeface="Times New Roman" pitchFamily="18" charset="0"/>
                <a:cs typeface="Times New Roman" pitchFamily="18" charset="0"/>
              </a:rPr>
              <a:t> </a:t>
            </a:r>
            <a:r>
              <a:rPr lang="en-US" sz="12800" dirty="0">
                <a:latin typeface="Times New Roman" pitchFamily="18" charset="0"/>
                <a:cs typeface="Times New Roman" pitchFamily="18" charset="0"/>
              </a:rPr>
              <a:t>	</a:t>
            </a:r>
            <a:r>
              <a:rPr lang="en-US" sz="12800" dirty="0">
                <a:solidFill>
                  <a:srgbClr val="FF0000"/>
                </a:solidFill>
                <a:latin typeface="Times New Roman" pitchFamily="18" charset="0"/>
                <a:cs typeface="Times New Roman" pitchFamily="18" charset="0"/>
              </a:rPr>
              <a:t>Motivation is a managerial function to encourage, induce or inspire people in an organization to perform the assigned task to the best of their abilities. </a:t>
            </a:r>
          </a:p>
          <a:p>
            <a:pPr algn="just">
              <a:buNone/>
            </a:pPr>
            <a:r>
              <a:rPr lang="en-US" sz="12800" dirty="0">
                <a:solidFill>
                  <a:srgbClr val="FF0000"/>
                </a:solidFill>
              </a:rPr>
              <a:t> </a:t>
            </a:r>
          </a:p>
          <a:p>
            <a:pPr>
              <a:buNone/>
            </a:pPr>
            <a:r>
              <a:rPr lang="en-US" sz="12800" b="1" dirty="0">
                <a:solidFill>
                  <a:srgbClr val="FF0000"/>
                </a:solidFill>
              </a:rPr>
              <a:t>	</a:t>
            </a:r>
          </a:p>
          <a:p>
            <a:endParaRPr lang="en-US" sz="1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en-US" dirty="0" smtClean="0"/>
              <a:t>According to </a:t>
            </a:r>
            <a:r>
              <a:rPr lang="en-US" dirty="0" err="1" smtClean="0"/>
              <a:t>Dactone</a:t>
            </a:r>
            <a:r>
              <a:rPr lang="en-US" dirty="0" smtClean="0"/>
              <a:t> E. McFarland :</a:t>
            </a:r>
          </a:p>
          <a:p>
            <a:pPr algn="just">
              <a:buNone/>
            </a:pPr>
            <a:r>
              <a:rPr lang="en-US" dirty="0" smtClean="0"/>
              <a:t> “</a:t>
            </a:r>
            <a:r>
              <a:rPr lang="en-US" b="1" dirty="0" smtClean="0">
                <a:solidFill>
                  <a:srgbClr val="FF0000"/>
                </a:solidFill>
                <a:latin typeface="Bradley Hand ITC" pitchFamily="66" charset="0"/>
              </a:rPr>
              <a:t>Motivation refers the way in which urges, drives, desires, aspirations, strivings, needs direct, control or explain the </a:t>
            </a:r>
            <a:r>
              <a:rPr lang="en-US" b="1" dirty="0" err="1" smtClean="0">
                <a:solidFill>
                  <a:srgbClr val="FF0000"/>
                </a:solidFill>
                <a:latin typeface="Bradley Hand ITC" pitchFamily="66" charset="0"/>
              </a:rPr>
              <a:t>behaviour</a:t>
            </a:r>
            <a:r>
              <a:rPr lang="en-US" b="1" dirty="0" smtClean="0">
                <a:solidFill>
                  <a:srgbClr val="FF0000"/>
                </a:solidFill>
                <a:latin typeface="Bradley Hand ITC" pitchFamily="66" charset="0"/>
              </a:rPr>
              <a:t> of human beings</a:t>
            </a:r>
            <a:r>
              <a:rPr lang="en-US" dirty="0" smtClean="0"/>
              <a:t>”.</a:t>
            </a:r>
          </a:p>
          <a:p>
            <a:pPr algn="just">
              <a:buNone/>
            </a:pPr>
            <a:r>
              <a:rPr lang="en-US" dirty="0" smtClean="0"/>
              <a:t> 	According to William G. Scot :</a:t>
            </a:r>
          </a:p>
          <a:p>
            <a:pPr algn="just">
              <a:buNone/>
            </a:pPr>
            <a:r>
              <a:rPr lang="en-US" dirty="0" smtClean="0"/>
              <a:t>	</a:t>
            </a:r>
            <a:r>
              <a:rPr lang="en-US" b="1" dirty="0" smtClean="0">
                <a:latin typeface="Berlin Sans FB Demi" pitchFamily="34" charset="0"/>
              </a:rPr>
              <a:t>“Motivation means a process of stimulating people to action, to accomplish desired goals</a:t>
            </a:r>
            <a:r>
              <a:rPr lang="en-US" b="1" dirty="0" smtClean="0"/>
              <a:t>”.</a:t>
            </a:r>
          </a:p>
          <a:p>
            <a:pPr algn="just">
              <a:buNone/>
            </a:pPr>
            <a:r>
              <a:rPr lang="en-US" dirty="0" smtClean="0"/>
              <a:t> </a:t>
            </a:r>
            <a:endParaRPr lang="en-US"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324600"/>
          </a:xfrm>
        </p:spPr>
        <p:txBody>
          <a:bodyPr>
            <a:normAutofit fontScale="92500" lnSpcReduction="10000"/>
          </a:bodyPr>
          <a:lstStyle/>
          <a:p>
            <a:pPr>
              <a:buNone/>
            </a:pPr>
            <a:r>
              <a:rPr lang="en-US" sz="4600" b="1" dirty="0" smtClean="0">
                <a:solidFill>
                  <a:srgbClr val="FF0000"/>
                </a:solidFill>
                <a:latin typeface="Times New Roman" pitchFamily="18" charset="0"/>
                <a:cs typeface="Times New Roman" pitchFamily="18" charset="0"/>
              </a:rPr>
              <a:t>Characteristics </a:t>
            </a:r>
            <a:r>
              <a:rPr lang="en-US" sz="4600" b="1" dirty="0">
                <a:solidFill>
                  <a:srgbClr val="FF0000"/>
                </a:solidFill>
                <a:latin typeface="Times New Roman" pitchFamily="18" charset="0"/>
                <a:cs typeface="Times New Roman" pitchFamily="18" charset="0"/>
              </a:rPr>
              <a:t>of </a:t>
            </a:r>
            <a:r>
              <a:rPr lang="en-US" sz="4600" b="1" dirty="0" smtClean="0">
                <a:solidFill>
                  <a:srgbClr val="FF0000"/>
                </a:solidFill>
                <a:latin typeface="Times New Roman" pitchFamily="18" charset="0"/>
                <a:cs typeface="Times New Roman" pitchFamily="18" charset="0"/>
              </a:rPr>
              <a:t>motivation</a:t>
            </a:r>
            <a:endParaRPr lang="en-US" sz="4600" b="1" dirty="0">
              <a:solidFill>
                <a:srgbClr val="FF0000"/>
              </a:solidFill>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1.Motivation </a:t>
            </a:r>
            <a:r>
              <a:rPr lang="en-US" b="1" dirty="0">
                <a:latin typeface="Times New Roman" pitchFamily="18" charset="0"/>
                <a:cs typeface="Times New Roman" pitchFamily="18" charset="0"/>
              </a:rPr>
              <a:t>is an internal feeling:</a:t>
            </a:r>
            <a:endParaRPr lang="en-US" dirty="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Motivation </a:t>
            </a:r>
            <a:r>
              <a:rPr lang="en-US" dirty="0">
                <a:latin typeface="Times New Roman" pitchFamily="18" charset="0"/>
                <a:cs typeface="Times New Roman" pitchFamily="18" charset="0"/>
              </a:rPr>
              <a:t>is a psychological phenomenon which generates within an individual. The desires of human beings are internal feelings which cannot be seen from outside.</a:t>
            </a:r>
          </a:p>
          <a:p>
            <a:pPr>
              <a:buNone/>
            </a:pP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2</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Motivation </a:t>
            </a:r>
            <a:r>
              <a:rPr lang="en-US" b="1" dirty="0">
                <a:latin typeface="Times New Roman" pitchFamily="18" charset="0"/>
                <a:cs typeface="Times New Roman" pitchFamily="18" charset="0"/>
              </a:rPr>
              <a:t>produces goal – oriented </a:t>
            </a:r>
            <a:r>
              <a:rPr lang="en-US" b="1" dirty="0" err="1">
                <a:latin typeface="Times New Roman" pitchFamily="18" charset="0"/>
                <a:cs typeface="Times New Roman" pitchFamily="18" charset="0"/>
              </a:rPr>
              <a:t>behaviour</a:t>
            </a:r>
            <a:r>
              <a:rPr lang="en-US" b="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Motivation </a:t>
            </a:r>
            <a:r>
              <a:rPr lang="en-US" dirty="0">
                <a:latin typeface="Times New Roman" pitchFamily="18" charset="0"/>
                <a:cs typeface="Times New Roman" pitchFamily="18" charset="0"/>
              </a:rPr>
              <a:t>is a behavioral concept that directs human </a:t>
            </a:r>
            <a:r>
              <a:rPr lang="en-US" dirty="0" err="1">
                <a:latin typeface="Times New Roman" pitchFamily="18" charset="0"/>
                <a:cs typeface="Times New Roman" pitchFamily="18" charset="0"/>
              </a:rPr>
              <a:t>behaviour</a:t>
            </a:r>
            <a:r>
              <a:rPr lang="en-US" dirty="0">
                <a:latin typeface="Times New Roman" pitchFamily="18" charset="0"/>
                <a:cs typeface="Times New Roman" pitchFamily="18" charset="0"/>
              </a:rPr>
              <a:t> towards certain goals.</a:t>
            </a:r>
          </a:p>
          <a:p>
            <a:pPr algn="just">
              <a:buNone/>
            </a:pP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3.Motivation </a:t>
            </a:r>
            <a:r>
              <a:rPr lang="en-US" b="1" dirty="0">
                <a:latin typeface="Times New Roman" pitchFamily="18" charset="0"/>
                <a:cs typeface="Times New Roman" pitchFamily="18" charset="0"/>
              </a:rPr>
              <a:t>is a continuous process:</a:t>
            </a:r>
            <a:endParaRPr lang="en-US" dirty="0">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Human </a:t>
            </a:r>
            <a:r>
              <a:rPr lang="en-US" dirty="0">
                <a:latin typeface="Times New Roman" pitchFamily="18" charset="0"/>
                <a:cs typeface="Times New Roman" pitchFamily="18" charset="0"/>
              </a:rPr>
              <a:t>wants are unlimited satisfaction of one need gives way to some other need. Hence, motivation is a continuous process.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15400" cy="6553200"/>
          </a:xfrm>
        </p:spPr>
        <p:txBody>
          <a:bodyPr>
            <a:normAutofit fontScale="85000" lnSpcReduction="20000"/>
          </a:bodyPr>
          <a:lstStyle/>
          <a:p>
            <a:pPr>
              <a:buNone/>
            </a:pPr>
            <a:r>
              <a:rPr lang="en-US" sz="3400" b="1" dirty="0" smtClean="0">
                <a:solidFill>
                  <a:srgbClr val="FF0000"/>
                </a:solidFill>
                <a:latin typeface="Times New Roman" pitchFamily="18" charset="0"/>
                <a:cs typeface="Times New Roman" pitchFamily="18" charset="0"/>
              </a:rPr>
              <a:t>4.Motivation </a:t>
            </a:r>
            <a:r>
              <a:rPr lang="en-US" sz="3400" b="1" dirty="0">
                <a:solidFill>
                  <a:srgbClr val="FF0000"/>
                </a:solidFill>
                <a:latin typeface="Times New Roman" pitchFamily="18" charset="0"/>
                <a:cs typeface="Times New Roman" pitchFamily="18" charset="0"/>
              </a:rPr>
              <a:t>is complex:</a:t>
            </a:r>
            <a:endParaRPr lang="en-US" sz="3400" dirty="0">
              <a:solidFill>
                <a:srgbClr val="FF0000"/>
              </a:solidFill>
              <a:latin typeface="Times New Roman" pitchFamily="18" charset="0"/>
              <a:cs typeface="Times New Roman" pitchFamily="18" charset="0"/>
            </a:endParaRPr>
          </a:p>
          <a:p>
            <a:pPr algn="just">
              <a:buNone/>
            </a:pPr>
            <a:r>
              <a:rPr lang="en-US"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Human </a:t>
            </a:r>
            <a:r>
              <a:rPr lang="en-US" sz="3400" dirty="0">
                <a:latin typeface="Times New Roman" pitchFamily="18" charset="0"/>
                <a:cs typeface="Times New Roman" pitchFamily="18" charset="0"/>
              </a:rPr>
              <a:t>needs and motives are varied and they change from time to time. People satisfy their needs in many different ways. There is no common motivator for all individuals in the organization.</a:t>
            </a:r>
          </a:p>
          <a:p>
            <a:pPr algn="just">
              <a:buNone/>
            </a:pPr>
            <a:r>
              <a:rPr lang="en-US" sz="3400" dirty="0">
                <a:solidFill>
                  <a:srgbClr val="FF0000"/>
                </a:solidFill>
                <a:latin typeface="Times New Roman" pitchFamily="18" charset="0"/>
                <a:cs typeface="Times New Roman" pitchFamily="18" charset="0"/>
              </a:rPr>
              <a:t> </a:t>
            </a:r>
            <a:r>
              <a:rPr lang="en-US" sz="3400" b="1" dirty="0" smtClean="0">
                <a:solidFill>
                  <a:srgbClr val="FF0000"/>
                </a:solidFill>
                <a:latin typeface="Times New Roman" pitchFamily="18" charset="0"/>
                <a:cs typeface="Times New Roman" pitchFamily="18" charset="0"/>
              </a:rPr>
              <a:t>5.Person </a:t>
            </a:r>
            <a:r>
              <a:rPr lang="en-US" sz="3400" b="1" dirty="0">
                <a:solidFill>
                  <a:srgbClr val="FF0000"/>
                </a:solidFill>
                <a:latin typeface="Times New Roman" pitchFamily="18" charset="0"/>
                <a:cs typeface="Times New Roman" pitchFamily="18" charset="0"/>
              </a:rPr>
              <a:t>in totality, not in part is motivated:</a:t>
            </a:r>
            <a:endParaRPr lang="en-US" sz="3400" dirty="0">
              <a:solidFill>
                <a:srgbClr val="FF0000"/>
              </a:solidFill>
              <a:latin typeface="Times New Roman" pitchFamily="18" charset="0"/>
              <a:cs typeface="Times New Roman" pitchFamily="18" charset="0"/>
            </a:endParaRPr>
          </a:p>
          <a:p>
            <a:pPr algn="just">
              <a:buNone/>
            </a:pPr>
            <a:r>
              <a:rPr lang="en-US"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Each </a:t>
            </a:r>
            <a:r>
              <a:rPr lang="en-US" sz="3400" dirty="0">
                <a:latin typeface="Times New Roman" pitchFamily="18" charset="0"/>
                <a:cs typeface="Times New Roman" pitchFamily="18" charset="0"/>
              </a:rPr>
              <a:t>person is a self – contained, and inseparable unit. It is not possible to motivate a certain part of the body, hence whole person is motivated.</a:t>
            </a:r>
          </a:p>
          <a:p>
            <a:pPr>
              <a:buNone/>
            </a:pPr>
            <a:r>
              <a:rPr lang="en-US" sz="3400" dirty="0">
                <a:latin typeface="Times New Roman" pitchFamily="18" charset="0"/>
                <a:cs typeface="Times New Roman" pitchFamily="18" charset="0"/>
              </a:rPr>
              <a:t> </a:t>
            </a:r>
            <a:r>
              <a:rPr lang="en-US" sz="3400" b="1" dirty="0" smtClean="0">
                <a:solidFill>
                  <a:srgbClr val="FF0000"/>
                </a:solidFill>
                <a:latin typeface="Times New Roman" pitchFamily="18" charset="0"/>
                <a:cs typeface="Times New Roman" pitchFamily="18" charset="0"/>
              </a:rPr>
              <a:t>6.Motivation </a:t>
            </a:r>
            <a:r>
              <a:rPr lang="en-US" sz="3400" b="1" dirty="0">
                <a:solidFill>
                  <a:srgbClr val="FF0000"/>
                </a:solidFill>
                <a:latin typeface="Times New Roman" pitchFamily="18" charset="0"/>
                <a:cs typeface="Times New Roman" pitchFamily="18" charset="0"/>
              </a:rPr>
              <a:t>may be either positive or negative:</a:t>
            </a:r>
            <a:endParaRPr lang="en-US" sz="3400" dirty="0">
              <a:solidFill>
                <a:srgbClr val="FF0000"/>
              </a:solidFill>
              <a:latin typeface="Times New Roman" pitchFamily="18" charset="0"/>
              <a:cs typeface="Times New Roman" pitchFamily="18" charset="0"/>
            </a:endParaRPr>
          </a:p>
          <a:p>
            <a:pPr algn="just">
              <a:buNone/>
            </a:pPr>
            <a:r>
              <a:rPr lang="en-US" sz="3400" dirty="0">
                <a:latin typeface="Times New Roman" pitchFamily="18" charset="0"/>
                <a:cs typeface="Times New Roman" pitchFamily="18" charset="0"/>
              </a:rPr>
              <a:t> </a:t>
            </a:r>
            <a:r>
              <a:rPr lang="en-US" sz="3400" dirty="0" smtClean="0">
                <a:latin typeface="Times New Roman" pitchFamily="18" charset="0"/>
                <a:cs typeface="Times New Roman" pitchFamily="18" charset="0"/>
              </a:rPr>
              <a:t>Positive </a:t>
            </a:r>
            <a:r>
              <a:rPr lang="en-US" sz="3400" dirty="0">
                <a:latin typeface="Times New Roman" pitchFamily="18" charset="0"/>
                <a:cs typeface="Times New Roman" pitchFamily="18" charset="0"/>
              </a:rPr>
              <a:t>motivation offers some thing precious to the person. This may be in the form of additional pay, incentives, rewards, recognition etc. Negative motivation emphasizes penalties while directing and controlling the performance. </a:t>
            </a:r>
          </a:p>
          <a:p>
            <a:pPr>
              <a:buNone/>
            </a:pPr>
            <a:r>
              <a:rPr lang="en-US" sz="3400" dirty="0">
                <a:latin typeface="Times New Roman" pitchFamily="18" charset="0"/>
                <a:cs typeface="Times New Roman" pitchFamily="18" charset="0"/>
              </a:rPr>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a:bodyPr>
          <a:lstStyle/>
          <a:p>
            <a:pPr lvl="0">
              <a:buNone/>
            </a:pPr>
            <a:r>
              <a:rPr lang="en-US" b="1" dirty="0">
                <a:solidFill>
                  <a:srgbClr val="FF0000"/>
                </a:solidFill>
              </a:rPr>
              <a:t>Motivation may be financial or non –financial :</a:t>
            </a:r>
            <a:endParaRPr lang="en-US" dirty="0">
              <a:solidFill>
                <a:srgbClr val="FF0000"/>
              </a:solidFill>
            </a:endParaRPr>
          </a:p>
          <a:p>
            <a:pPr algn="just">
              <a:buNone/>
            </a:pPr>
            <a:r>
              <a:rPr lang="en-US" dirty="0" smtClean="0">
                <a:latin typeface="Times New Roman" pitchFamily="18" charset="0"/>
                <a:cs typeface="Times New Roman" pitchFamily="18" charset="0"/>
              </a:rPr>
              <a:t>Motivators </a:t>
            </a:r>
            <a:r>
              <a:rPr lang="en-US" dirty="0">
                <a:latin typeface="Times New Roman" pitchFamily="18" charset="0"/>
                <a:cs typeface="Times New Roman" pitchFamily="18" charset="0"/>
              </a:rPr>
              <a:t>may be financial incentives like pay, allowances, bonus, perquisites and non – financial incentives may be recognition, praise, participation, challenging job, workers participation in management, suggestions system etc. </a:t>
            </a:r>
          </a:p>
          <a:p>
            <a:pPr lvl="0">
              <a:buNone/>
            </a:pPr>
            <a:r>
              <a:rPr lang="en-US" b="1" dirty="0">
                <a:solidFill>
                  <a:srgbClr val="C00000"/>
                </a:solidFill>
                <a:latin typeface="Times New Roman" pitchFamily="18" charset="0"/>
                <a:cs typeface="Times New Roman" pitchFamily="18" charset="0"/>
              </a:rPr>
              <a:t>Motives interact with environment :</a:t>
            </a:r>
            <a:endParaRPr lang="en-US" dirty="0">
              <a:solidFill>
                <a:srgbClr val="C00000"/>
              </a:solidFill>
              <a:latin typeface="Times New Roman" pitchFamily="18" charset="0"/>
              <a:cs typeface="Times New Roman" pitchFamily="18" charset="0"/>
            </a:endParaRPr>
          </a:p>
          <a:p>
            <a:pPr algn="just">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Needs </a:t>
            </a:r>
            <a:r>
              <a:rPr lang="en-US" dirty="0">
                <a:latin typeface="Times New Roman" pitchFamily="18" charset="0"/>
                <a:cs typeface="Times New Roman" pitchFamily="18" charset="0"/>
              </a:rPr>
              <a:t>of people are stimulated by environmental factors. Some physiological and social needs like companionship, recognition, belongingness etc. are affected by environmental factors.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9921"/>
            <a:ext cx="8915400" cy="6509479"/>
          </a:xfrm>
        </p:spPr>
        <p:txBody>
          <a:bodyPr>
            <a:normAutofit/>
          </a:bodyPr>
          <a:lstStyle/>
          <a:p>
            <a:pPr>
              <a:buNone/>
            </a:pPr>
            <a:r>
              <a:rPr lang="en-US" b="1" dirty="0" smtClean="0">
                <a:latin typeface="Times New Roman" pitchFamily="18" charset="0"/>
                <a:cs typeface="Times New Roman" pitchFamily="18" charset="0"/>
              </a:rPr>
              <a:t>Importance of Motivation:</a:t>
            </a:r>
            <a:endParaRPr lang="en-US" dirty="0" smtClean="0">
              <a:latin typeface="Times New Roman" pitchFamily="18" charset="0"/>
              <a:cs typeface="Times New Roman" pitchFamily="18" charset="0"/>
            </a:endParaRPr>
          </a:p>
          <a:p>
            <a:pPr algn="just">
              <a:buFont typeface="Wingdings" pitchFamily="2" charset="2"/>
              <a:buChar char="§"/>
            </a:pPr>
            <a:r>
              <a:rPr lang="en-US" b="1" dirty="0" smtClean="0">
                <a:solidFill>
                  <a:srgbClr val="FF0000"/>
                </a:solidFill>
                <a:latin typeface="Times New Roman" pitchFamily="18" charset="0"/>
                <a:cs typeface="Times New Roman" pitchFamily="18" charset="0"/>
              </a:rPr>
              <a:t>Higher efficiency:</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Motivation is an effective instrument in the hands of management to maximize the efficiency of employees. Motivated employees give greater performance than </a:t>
            </a:r>
            <a:r>
              <a:rPr lang="en-US" dirty="0" err="1" smtClean="0">
                <a:latin typeface="Times New Roman" pitchFamily="18" charset="0"/>
                <a:cs typeface="Times New Roman" pitchFamily="18" charset="0"/>
              </a:rPr>
              <a:t>demotivated</a:t>
            </a:r>
            <a:r>
              <a:rPr lang="en-US" dirty="0" smtClean="0">
                <a:latin typeface="Times New Roman" pitchFamily="18" charset="0"/>
                <a:cs typeface="Times New Roman" pitchFamily="18" charset="0"/>
              </a:rPr>
              <a:t> ones.</a:t>
            </a:r>
          </a:p>
          <a:p>
            <a:pPr lvl="0" algn="just">
              <a:buFont typeface="Wingdings" pitchFamily="2" charset="2"/>
              <a:buChar char="§"/>
            </a:pPr>
            <a:r>
              <a:rPr lang="en-US" b="1" dirty="0" smtClean="0">
                <a:solidFill>
                  <a:srgbClr val="FF0000"/>
                </a:solidFill>
                <a:latin typeface="Times New Roman" pitchFamily="18" charset="0"/>
                <a:cs typeface="Times New Roman" pitchFamily="18" charset="0"/>
              </a:rPr>
              <a:t>Optimum </a:t>
            </a:r>
            <a:r>
              <a:rPr lang="en-US" b="1" dirty="0">
                <a:solidFill>
                  <a:srgbClr val="FF0000"/>
                </a:solidFill>
                <a:latin typeface="Times New Roman" pitchFamily="18" charset="0"/>
                <a:cs typeface="Times New Roman" pitchFamily="18" charset="0"/>
              </a:rPr>
              <a:t>utilization of resources:</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Motivation inspires employees to make best possible use of different factors of production. By motivating employee enterprise can make maximize use of its physical and financial resources.</a:t>
            </a:r>
          </a:p>
          <a:p>
            <a:pPr algn="just">
              <a:buFont typeface="Wingdings" pitchFamily="2" charset="2"/>
              <a:buChar char="§"/>
            </a:pP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6705600"/>
          </a:xfrm>
        </p:spPr>
        <p:txBody>
          <a:bodyPr>
            <a:normAutofit fontScale="92500" lnSpcReduction="20000"/>
          </a:bodyPr>
          <a:lstStyle/>
          <a:p>
            <a:pPr lvl="0" algn="just">
              <a:buFont typeface="Wingdings" pitchFamily="2" charset="2"/>
              <a:buChar char="§"/>
            </a:pPr>
            <a:r>
              <a:rPr lang="en-US" b="1" dirty="0" smtClean="0">
                <a:solidFill>
                  <a:srgbClr val="FF0000"/>
                </a:solidFill>
                <a:latin typeface="Times New Roman" pitchFamily="18" charset="0"/>
                <a:cs typeface="Times New Roman" pitchFamily="18" charset="0"/>
              </a:rPr>
              <a:t>Reduction in </a:t>
            </a:r>
            <a:r>
              <a:rPr lang="en-US" b="1" dirty="0" err="1" smtClean="0">
                <a:solidFill>
                  <a:srgbClr val="FF0000"/>
                </a:solidFill>
                <a:latin typeface="Times New Roman" pitchFamily="18" charset="0"/>
                <a:cs typeface="Times New Roman" pitchFamily="18" charset="0"/>
              </a:rPr>
              <a:t>labour</a:t>
            </a:r>
            <a:r>
              <a:rPr lang="en-US" b="1" dirty="0" smtClean="0">
                <a:solidFill>
                  <a:srgbClr val="FF0000"/>
                </a:solidFill>
                <a:latin typeface="Times New Roman" pitchFamily="18" charset="0"/>
                <a:cs typeface="Times New Roman" pitchFamily="18" charset="0"/>
              </a:rPr>
              <a:t> turnover:</a:t>
            </a:r>
            <a:r>
              <a:rPr lang="en-US"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Motivation results job satisfaction to </a:t>
            </a:r>
            <a:r>
              <a:rPr lang="en-US" dirty="0">
                <a:latin typeface="Times New Roman" pitchFamily="18" charset="0"/>
                <a:cs typeface="Times New Roman" pitchFamily="18" charset="0"/>
              </a:rPr>
              <a:t>employees. As a result </a:t>
            </a:r>
            <a:r>
              <a:rPr lang="en-US" dirty="0" err="1">
                <a:latin typeface="Times New Roman" pitchFamily="18" charset="0"/>
                <a:cs typeface="Times New Roman" pitchFamily="18" charset="0"/>
              </a:rPr>
              <a:t>labour</a:t>
            </a:r>
            <a:r>
              <a:rPr lang="en-US" dirty="0">
                <a:latin typeface="Times New Roman" pitchFamily="18" charset="0"/>
                <a:cs typeface="Times New Roman" pitchFamily="18" charset="0"/>
              </a:rPr>
              <a:t> absenteeism and turnover are low. </a:t>
            </a:r>
          </a:p>
          <a:p>
            <a:pPr algn="just">
              <a:buFont typeface="Wingdings" pitchFamily="2" charset="2"/>
              <a:buChar char="§"/>
            </a:pPr>
            <a:endParaRPr lang="en-US" dirty="0">
              <a:latin typeface="Times New Roman" pitchFamily="18" charset="0"/>
              <a:cs typeface="Times New Roman" pitchFamily="18" charset="0"/>
            </a:endParaRPr>
          </a:p>
          <a:p>
            <a:pPr lvl="0" algn="just">
              <a:buFont typeface="Wingdings" pitchFamily="2" charset="2"/>
              <a:buChar char="§"/>
            </a:pPr>
            <a:r>
              <a:rPr lang="en-US" b="1" dirty="0">
                <a:solidFill>
                  <a:srgbClr val="FF0000"/>
                </a:solidFill>
                <a:latin typeface="Times New Roman" pitchFamily="18" charset="0"/>
                <a:cs typeface="Times New Roman" pitchFamily="18" charset="0"/>
              </a:rPr>
              <a:t>Better industrial relations:</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Motivation will foster team spirit among workers. This will reduce </a:t>
            </a:r>
            <a:r>
              <a:rPr lang="en-US" dirty="0" err="1">
                <a:latin typeface="Times New Roman" pitchFamily="18" charset="0"/>
                <a:cs typeface="Times New Roman" pitchFamily="18" charset="0"/>
              </a:rPr>
              <a:t>labour</a:t>
            </a:r>
            <a:r>
              <a:rPr lang="en-US" dirty="0">
                <a:latin typeface="Times New Roman" pitchFamily="18" charset="0"/>
                <a:cs typeface="Times New Roman" pitchFamily="18" charset="0"/>
              </a:rPr>
              <a:t> unrest and create better relations between management and workers. </a:t>
            </a:r>
          </a:p>
          <a:p>
            <a:pPr algn="just">
              <a:buNone/>
            </a:pPr>
            <a:r>
              <a:rPr lang="en-US" dirty="0">
                <a:latin typeface="Times New Roman" pitchFamily="18" charset="0"/>
                <a:cs typeface="Times New Roman" pitchFamily="18" charset="0"/>
              </a:rPr>
              <a:t> </a:t>
            </a:r>
          </a:p>
          <a:p>
            <a:pPr lvl="0" algn="just">
              <a:buFont typeface="Wingdings" pitchFamily="2" charset="2"/>
              <a:buChar char="§"/>
            </a:pPr>
            <a:r>
              <a:rPr lang="en-US" b="1" dirty="0">
                <a:solidFill>
                  <a:srgbClr val="FF0000"/>
                </a:solidFill>
                <a:latin typeface="Times New Roman" pitchFamily="18" charset="0"/>
                <a:cs typeface="Times New Roman" pitchFamily="18" charset="0"/>
              </a:rPr>
              <a:t>Easier selection of employees:</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An enterprise which offers adequate financial and non – financial incentives enjoys reputation in the </a:t>
            </a:r>
            <a:r>
              <a:rPr lang="en-US" dirty="0" err="1">
                <a:latin typeface="Times New Roman" pitchFamily="18" charset="0"/>
                <a:cs typeface="Times New Roman" pitchFamily="18" charset="0"/>
              </a:rPr>
              <a:t>labour</a:t>
            </a:r>
            <a:r>
              <a:rPr lang="en-US" dirty="0">
                <a:latin typeface="Times New Roman" pitchFamily="18" charset="0"/>
                <a:cs typeface="Times New Roman" pitchFamily="18" charset="0"/>
              </a:rPr>
              <a:t> market. So it can easily attract competent persons for filling various vacancies.</a:t>
            </a:r>
          </a:p>
          <a:p>
            <a:pPr algn="just">
              <a:buNone/>
            </a:pPr>
            <a:r>
              <a:rPr lang="en-US" dirty="0">
                <a:latin typeface="Times New Roman" pitchFamily="18" charset="0"/>
                <a:cs typeface="Times New Roman" pitchFamily="18"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309</Words>
  <Application>Microsoft Office PowerPoint</Application>
  <PresentationFormat>On-screen Show (4:3)</PresentationFormat>
  <Paragraphs>60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Desktop</dc:creator>
  <cp:lastModifiedBy>User</cp:lastModifiedBy>
  <cp:revision>21</cp:revision>
  <dcterms:created xsi:type="dcterms:W3CDTF">2017-08-18T14:53:29Z</dcterms:created>
  <dcterms:modified xsi:type="dcterms:W3CDTF">2024-04-19T05:03:07Z</dcterms:modified>
</cp:coreProperties>
</file>